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5" r:id="rId7"/>
    <p:sldId id="263" r:id="rId8"/>
    <p:sldId id="264" r:id="rId9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1" u="none" strike="noStrike" cap="none" spc="0" normalizeH="0" baseline="0">
        <a:ln>
          <a:noFill/>
        </a:ln>
        <a:solidFill>
          <a:srgbClr val="5E524C"/>
        </a:solidFill>
        <a:effectLst>
          <a:outerShdw blurRad="25400" dist="25400" dir="5520000" rotWithShape="0">
            <a:srgbClr val="FFFFFF">
              <a:alpha val="71999"/>
            </a:srgbClr>
          </a:outerShdw>
        </a:effectLst>
        <a:uFillTx/>
        <a:latin typeface="+mn-lt"/>
        <a:ea typeface="+mn-ea"/>
        <a:cs typeface="+mn-cs"/>
        <a:sym typeface="Avenir Next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1C3">
              <a:alpha val="2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514F48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blipFill rotWithShape="1">
            <a:blip xmlns:r="http://schemas.openxmlformats.org/officeDocument/2006/relationships" r:embed="rId1"/>
            <a:srcRect/>
            <a:tile tx="0" ty="0" sx="100000" sy="100000" flip="none" algn="tl"/>
          </a:blip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1C3">
              <a:alpha val="25000"/>
            </a:srgbClr>
          </a:solidFill>
        </a:fill>
      </a:tcStyle>
    </a:band2H>
    <a:firstCol>
      <a:tcTxStyle b="off" i="off">
        <a:fontRef idx="minor">
          <a:srgbClr val="2A2927"/>
        </a:fontRef>
        <a:srgbClr val="2A2927"/>
      </a:tcTxStyle>
      <a:tcStyle>
        <a:tcBdr>
          <a:left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737269">
                  <a:alpha val="8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2D1C3">
              <a:alpha val="2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8F8F6">
                  <a:alpha val="80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67665E">
              <a:alpha val="30000"/>
            </a:srgbClr>
          </a:solidFill>
        </a:fill>
      </a:tcStyle>
    </a:wholeTbl>
    <a:band2H>
      <a:tcTxStyle/>
      <a:tcStyle>
        <a:tcBdr/>
        <a:fill>
          <a:solidFill>
            <a:srgbClr val="67665E">
              <a:alpha val="40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V>
        </a:tcBdr>
        <a:fill>
          <a:solidFill>
            <a:srgbClr val="67665E">
              <a:alpha val="5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V>
        </a:tcBdr>
        <a:fill>
          <a:solidFill>
            <a:srgbClr val="53534A">
              <a:alpha val="60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F8F8F6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8F8F6">
                  <a:alpha val="30000"/>
                </a:srgbClr>
              </a:solidFill>
              <a:prstDash val="solid"/>
              <a:miter lim="400000"/>
            </a:ln>
          </a:insideV>
        </a:tcBdr>
        <a:fill>
          <a:solidFill>
            <a:srgbClr val="53534A">
              <a:alpha val="6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2A2927"/>
        </a:fontRef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65E">
              <a:alpha val="1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2A292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34342F">
                  <a:alpha val="8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47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_rels/tableStyles.xml.rels><?xml version="1.0" encoding="UTF-8" standalone="yes"?>
<Relationships xmlns="http://schemas.openxmlformats.org/package/2006/relationships"><Relationship Id="rId1" Type="http://schemas.openxmlformats.org/officeDocument/2006/relationships/image" Target="media/image2.png"/></Relationships>
</file>

<file path=ppt/media/image1.pn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9" name="Shape 11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>
            <a:spLocks noGrp="1"/>
          </p:cNvSpPr>
          <p:nvPr>
            <p:ph type="title"/>
          </p:nvPr>
        </p:nvSpPr>
        <p:spPr>
          <a:xfrm>
            <a:off x="901700" y="3060700"/>
            <a:ext cx="11201400" cy="1714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3" name="Shape 13"/>
          <p:cNvSpPr>
            <a:spLocks noGrp="1"/>
          </p:cNvSpPr>
          <p:nvPr>
            <p:ph type="body" sz="quarter" idx="1"/>
          </p:nvPr>
        </p:nvSpPr>
        <p:spPr>
          <a:xfrm>
            <a:off x="901700" y="4775200"/>
            <a:ext cx="11201400" cy="15367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1pPr>
            <a:lvl2pPr marL="0" indent="2286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2pPr>
            <a:lvl3pPr marL="0" indent="4572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3pPr>
            <a:lvl4pPr marL="0" indent="6858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4pPr>
            <a:lvl5pPr marL="0" indent="9144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" name="Shape 14"/>
          <p:cNvSpPr>
            <a:spLocks noGrp="1"/>
          </p:cNvSpPr>
          <p:nvPr>
            <p:ph type="sldNum" sz="quarter" idx="2"/>
          </p:nvPr>
        </p:nvSpPr>
        <p:spPr>
          <a:xfrm>
            <a:off x="6303924" y="9258300"/>
            <a:ext cx="409652" cy="4191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6604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90000"/>
              </a:lnSpc>
              <a:spcBef>
                <a:spcPts val="120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6" name="Shape 96"/>
          <p:cNvSpPr>
            <a:spLocks noGrp="1"/>
          </p:cNvSpPr>
          <p:nvPr>
            <p:ph type="body" sz="quarter" idx="14"/>
          </p:nvPr>
        </p:nvSpPr>
        <p:spPr>
          <a:xfrm>
            <a:off x="1270000" y="4248150"/>
            <a:ext cx="10464800" cy="723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90000"/>
              </a:lnSpc>
              <a:buSzTx/>
              <a:buNone/>
              <a:defRPr>
                <a:latin typeface="Avenir Next Demi Bold"/>
                <a:ea typeface="Avenir Next Demi Bold"/>
                <a:cs typeface="Avenir Next Demi Bold"/>
                <a:sym typeface="Avenir Next Demi Bold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7" name="Shape 9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5" name="Shape 10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chalk_line_box_10x7.png"/>
          <p:cNvPicPr>
            <a:picLocks/>
          </p:cNvPicPr>
          <p:nvPr/>
        </p:nvPicPr>
        <p:blipFill>
          <a:blip r:embed="rId2">
            <a:alphaModFix amt="45000"/>
            <a:extLst/>
          </a:blip>
          <a:stretch>
            <a:fillRect/>
          </a:stretch>
        </p:blipFill>
        <p:spPr>
          <a:xfrm>
            <a:off x="317500" y="6794500"/>
            <a:ext cx="12344400" cy="2336800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Shape 22"/>
          <p:cNvSpPr>
            <a:spLocks noGrp="1"/>
          </p:cNvSpPr>
          <p:nvPr>
            <p:ph type="pic" idx="13"/>
          </p:nvPr>
        </p:nvSpPr>
        <p:spPr>
          <a:xfrm>
            <a:off x="393700" y="381000"/>
            <a:ext cx="12217400" cy="61468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3" name="Shape 23"/>
          <p:cNvSpPr>
            <a:spLocks noGrp="1"/>
          </p:cNvSpPr>
          <p:nvPr>
            <p:ph type="title"/>
          </p:nvPr>
        </p:nvSpPr>
        <p:spPr>
          <a:xfrm>
            <a:off x="901700" y="6934200"/>
            <a:ext cx="11201400" cy="952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4" name="Shape 24"/>
          <p:cNvSpPr>
            <a:spLocks noGrp="1"/>
          </p:cNvSpPr>
          <p:nvPr>
            <p:ph type="body" sz="quarter" idx="1"/>
          </p:nvPr>
        </p:nvSpPr>
        <p:spPr>
          <a:xfrm>
            <a:off x="901700" y="7823200"/>
            <a:ext cx="11201400" cy="12065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1pPr>
            <a:lvl2pPr marL="0" indent="2286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2pPr>
            <a:lvl3pPr marL="0" indent="4572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3pPr>
            <a:lvl4pPr marL="0" indent="6858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4pPr>
            <a:lvl5pPr marL="0" indent="9144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hape 25"/>
          <p:cNvSpPr>
            <a:spLocks noGrp="1"/>
          </p:cNvSpPr>
          <p:nvPr>
            <p:ph type="sldNum" sz="quarter" idx="2"/>
          </p:nvPr>
        </p:nvSpPr>
        <p:spPr>
          <a:xfrm>
            <a:off x="6303924" y="9258300"/>
            <a:ext cx="409652" cy="4191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xfrm>
            <a:off x="901700" y="3898900"/>
            <a:ext cx="11201400" cy="1943100"/>
          </a:xfrm>
          <a:prstGeom prst="rect">
            <a:avLst/>
          </a:prstGeom>
        </p:spPr>
        <p:txBody>
          <a:bodyPr anchor="ctr"/>
          <a:lstStyle/>
          <a:p>
            <a:r>
              <a:t>Title Text</a:t>
            </a:r>
          </a:p>
        </p:txBody>
      </p:sp>
      <p:sp>
        <p:nvSpPr>
          <p:cNvPr id="33" name="Shape 3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>
            <a:spLocks noGrp="1"/>
          </p:cNvSpPr>
          <p:nvPr>
            <p:ph type="pic" sz="half" idx="13"/>
          </p:nvPr>
        </p:nvSpPr>
        <p:spPr>
          <a:xfrm>
            <a:off x="6451600" y="1066800"/>
            <a:ext cx="5626100" cy="76327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41" name="Shape 41"/>
          <p:cNvSpPr>
            <a:spLocks noGrp="1"/>
          </p:cNvSpPr>
          <p:nvPr>
            <p:ph type="title"/>
          </p:nvPr>
        </p:nvSpPr>
        <p:spPr>
          <a:xfrm>
            <a:off x="901700" y="927100"/>
            <a:ext cx="5080000" cy="41021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2" name="Shape 42"/>
          <p:cNvSpPr>
            <a:spLocks noGrp="1"/>
          </p:cNvSpPr>
          <p:nvPr>
            <p:ph type="body" sz="quarter" idx="1"/>
          </p:nvPr>
        </p:nvSpPr>
        <p:spPr>
          <a:xfrm>
            <a:off x="901700" y="5029200"/>
            <a:ext cx="5080000" cy="3683000"/>
          </a:xfrm>
          <a:prstGeom prst="rect">
            <a:avLst/>
          </a:prstGeom>
        </p:spPr>
        <p:txBody>
          <a:bodyPr anchor="t"/>
          <a:lstStyle>
            <a:lvl1pPr marL="0" indent="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1pPr>
            <a:lvl2pPr marL="0" indent="2286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2pPr>
            <a:lvl3pPr marL="0" indent="4572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3pPr>
            <a:lvl4pPr marL="0" indent="6858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4pPr>
            <a:lvl5pPr marL="0" indent="914400">
              <a:lnSpc>
                <a:spcPct val="80000"/>
              </a:lnSpc>
              <a:spcBef>
                <a:spcPts val="0"/>
              </a:spcBef>
              <a:buSzTx/>
              <a:buNone/>
              <a:defRPr cap="all" spc="288">
                <a:solidFill>
                  <a:srgbClr val="3E3B39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" name="Shape 43"/>
          <p:cNvSpPr>
            <a:spLocks noGrp="1"/>
          </p:cNvSpPr>
          <p:nvPr>
            <p:ph type="sldNum" sz="quarter" idx="2"/>
          </p:nvPr>
        </p:nvSpPr>
        <p:spPr>
          <a:xfrm>
            <a:off x="6303924" y="9258300"/>
            <a:ext cx="409652" cy="4191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1" name="Shape 5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9" name="Shape 5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0" name="Shape 6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/>
          </p:cNvSpPr>
          <p:nvPr>
            <p:ph type="pic" sz="half" idx="13"/>
          </p:nvPr>
        </p:nvSpPr>
        <p:spPr>
          <a:xfrm>
            <a:off x="6769100" y="2603500"/>
            <a:ext cx="5308600" cy="59690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8" name="Shape 6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9" name="Shape 69"/>
          <p:cNvSpPr>
            <a:spLocks noGrp="1"/>
          </p:cNvSpPr>
          <p:nvPr>
            <p:ph type="body" sz="half" idx="1"/>
          </p:nvPr>
        </p:nvSpPr>
        <p:spPr>
          <a:xfrm>
            <a:off x="901700" y="2603500"/>
            <a:ext cx="5334000" cy="5969000"/>
          </a:xfrm>
          <a:prstGeom prst="rect">
            <a:avLst/>
          </a:prstGeom>
        </p:spPr>
        <p:txBody>
          <a:bodyPr/>
          <a:lstStyle>
            <a:lvl1pPr marL="393700" indent="-393700">
              <a:lnSpc>
                <a:spcPct val="90000"/>
              </a:lnSpc>
              <a:spcBef>
                <a:spcPts val="2800"/>
              </a:spcBef>
              <a:defRPr sz="3200"/>
            </a:lvl1pPr>
            <a:lvl2pPr marL="787400" indent="-393700">
              <a:lnSpc>
                <a:spcPct val="90000"/>
              </a:lnSpc>
              <a:spcBef>
                <a:spcPts val="2800"/>
              </a:spcBef>
              <a:defRPr sz="3200"/>
            </a:lvl2pPr>
            <a:lvl3pPr marL="1181100" indent="-393700">
              <a:lnSpc>
                <a:spcPct val="90000"/>
              </a:lnSpc>
              <a:spcBef>
                <a:spcPts val="2800"/>
              </a:spcBef>
              <a:defRPr sz="3200"/>
            </a:lvl3pPr>
            <a:lvl4pPr marL="1574800" indent="-393700">
              <a:lnSpc>
                <a:spcPct val="90000"/>
              </a:lnSpc>
              <a:spcBef>
                <a:spcPts val="2800"/>
              </a:spcBef>
              <a:defRPr sz="3200"/>
            </a:lvl4pPr>
            <a:lvl5pPr marL="1968500" indent="-393700">
              <a:lnSpc>
                <a:spcPct val="90000"/>
              </a:lnSpc>
              <a:spcBef>
                <a:spcPts val="2800"/>
              </a:spcBef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0" name="Shape 7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/>
          </p:cNvSpPr>
          <p:nvPr>
            <p:ph type="body" idx="1"/>
          </p:nvPr>
        </p:nvSpPr>
        <p:spPr>
          <a:xfrm>
            <a:off x="901700" y="1727200"/>
            <a:ext cx="11201400" cy="62865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hape 7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>
            <a:spLocks noGrp="1"/>
          </p:cNvSpPr>
          <p:nvPr>
            <p:ph type="pic" sz="quarter" idx="13"/>
          </p:nvPr>
        </p:nvSpPr>
        <p:spPr>
          <a:xfrm>
            <a:off x="6654800" y="482600"/>
            <a:ext cx="5981700" cy="39116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pic" sz="half" idx="14"/>
          </p:nvPr>
        </p:nvSpPr>
        <p:spPr>
          <a:xfrm>
            <a:off x="6654800" y="4673600"/>
            <a:ext cx="5981700" cy="4597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7" name="Shape 87"/>
          <p:cNvSpPr>
            <a:spLocks noGrp="1"/>
          </p:cNvSpPr>
          <p:nvPr>
            <p:ph type="pic" idx="15"/>
          </p:nvPr>
        </p:nvSpPr>
        <p:spPr>
          <a:xfrm>
            <a:off x="406400" y="482600"/>
            <a:ext cx="5981700" cy="87884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8" name="Shape 8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3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halk_line_10x7.png"/>
          <p:cNvPicPr>
            <a:picLocks/>
          </p:cNvPicPr>
          <p:nvPr/>
        </p:nvPicPr>
        <p:blipFill>
          <a:blip r:embed="rId14">
            <a:alphaModFix amt="45000"/>
            <a:extLst/>
          </a:blip>
          <a:stretch>
            <a:fillRect/>
          </a:stretch>
        </p:blipFill>
        <p:spPr>
          <a:xfrm>
            <a:off x="393700" y="355600"/>
            <a:ext cx="12217400" cy="87757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901700" y="635000"/>
            <a:ext cx="11201400" cy="1714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901700" y="2603500"/>
            <a:ext cx="11201400" cy="596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6299199" y="9258300"/>
            <a:ext cx="409652" cy="4191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 b="1" i="0" cap="all">
                <a:latin typeface="+mj-lt"/>
                <a:ea typeface="+mj-ea"/>
                <a:cs typeface="+mj-cs"/>
                <a:sym typeface="Avenir Nex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/>
  <p:txStyles>
    <p:titleStyle>
      <a:lvl1pPr marL="0" marR="0" indent="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1pPr>
      <a:lvl2pPr marL="0" marR="0" indent="228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2pPr>
      <a:lvl3pPr marL="0" marR="0" indent="457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3pPr>
      <a:lvl4pPr marL="0" marR="0" indent="685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4pPr>
      <a:lvl5pPr marL="0" marR="0" indent="9144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5pPr>
      <a:lvl6pPr marL="0" marR="0" indent="11430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6pPr>
      <a:lvl7pPr marL="0" marR="0" indent="13716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7pPr>
      <a:lvl8pPr marL="0" marR="0" indent="16002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8pPr>
      <a:lvl9pPr marL="0" marR="0" indent="1828800" algn="l" defTabSz="5842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800" b="1" i="0" u="none" strike="noStrike" cap="all" spc="384" baseline="0">
          <a:ln>
            <a:noFill/>
          </a:ln>
          <a:solidFill>
            <a:srgbClr val="3E3B39"/>
          </a:solidFill>
          <a:effectLst>
            <a:outerShdw blurRad="25400" dist="25400" dir="5520000" rotWithShape="0">
              <a:srgbClr val="FFFFFF">
                <a:alpha val="72000"/>
              </a:srgbClr>
            </a:outerShdw>
          </a:effectLst>
          <a:uFillTx/>
          <a:latin typeface="+mj-lt"/>
          <a:ea typeface="+mj-ea"/>
          <a:cs typeface="+mj-cs"/>
          <a:sym typeface="Avenir Nex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1pPr>
      <a:lvl2pPr marL="889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2pPr>
      <a:lvl3pPr marL="1333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3pPr>
      <a:lvl4pPr marL="1778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4pPr>
      <a:lvl5pPr marL="2222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5pPr>
      <a:lvl6pPr marL="2667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6pPr>
      <a:lvl7pPr marL="3111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7pPr>
      <a:lvl8pPr marL="35560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8pPr>
      <a:lvl9pPr marL="4000500" marR="0" indent="-444500" algn="l" defTabSz="584200" rtl="0" latinLnBrk="0">
        <a:lnSpc>
          <a:spcPct val="100000"/>
        </a:lnSpc>
        <a:spcBef>
          <a:spcPts val="3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5E524C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 Medium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all" spc="0" baseline="0">
          <a:ln>
            <a:noFill/>
          </a:ln>
          <a:solidFill>
            <a:schemeClr val="tx1"/>
          </a:solidFill>
          <a:effectLst>
            <a:outerShdw blurRad="25400" dist="25400" dir="5520000" rotWithShape="0">
              <a:srgbClr val="FFFFFF">
                <a:alpha val="71999"/>
              </a:srgbClr>
            </a:outerShdw>
          </a:effectLst>
          <a:uFillTx/>
          <a:latin typeface="+mn-lt"/>
          <a:ea typeface="+mn-ea"/>
          <a:cs typeface="+mn-cs"/>
          <a:sym typeface="Avenir Nex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thingiverse.com/thing:5505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icture Placeholder 120"/>
          <p:cNvPicPr>
            <a:picLocks noGrp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355600" y="330200"/>
            <a:ext cx="12293600" cy="6248400"/>
          </a:xfrm>
          <a:prstGeom prst="rect">
            <a:avLst/>
          </a:prstGeom>
        </p:spPr>
      </p:pic>
      <p:sp>
        <p:nvSpPr>
          <p:cNvPr id="122" name="Shape 12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Spirograph machine</a:t>
            </a:r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Margaret Baxter &amp; Christine Russell</a:t>
            </a: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Our project</a:t>
            </a:r>
          </a:p>
        </p:txBody>
      </p:sp>
      <p:sp>
        <p:nvSpPr>
          <p:cNvPr id="126" name="Shape 126"/>
          <p:cNvSpPr>
            <a:spLocks noGrp="1"/>
          </p:cNvSpPr>
          <p:nvPr>
            <p:ph type="body" idx="1"/>
          </p:nvPr>
        </p:nvSpPr>
        <p:spPr>
          <a:xfrm>
            <a:off x="901700" y="2311400"/>
            <a:ext cx="11201400" cy="5969000"/>
          </a:xfrm>
          <a:prstGeom prst="rect">
            <a:avLst/>
          </a:prstGeom>
        </p:spPr>
        <p:txBody>
          <a:bodyPr anchor="t"/>
          <a:lstStyle/>
          <a:p>
            <a:pPr marL="417830" indent="-417830" defTabSz="549148">
              <a:spcBef>
                <a:spcPts val="3000"/>
              </a:spcBef>
              <a:defRPr sz="3384">
                <a:effectLst>
                  <a:outerShdw blurRad="23876" dist="23876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t>Designing and building a custom spirograph machine</a:t>
            </a:r>
          </a:p>
          <a:p>
            <a:pPr marL="417830" indent="-417830" defTabSz="549148">
              <a:spcBef>
                <a:spcPts val="3000"/>
              </a:spcBef>
              <a:defRPr sz="3384">
                <a:effectLst>
                  <a:outerShdw blurRad="23876" dist="23876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t>Using MATLAB to design the linkage and gear movement</a:t>
            </a:r>
          </a:p>
          <a:p>
            <a:pPr marL="417830" indent="-417830" defTabSz="549148">
              <a:spcBef>
                <a:spcPts val="3000"/>
              </a:spcBef>
              <a:defRPr sz="3384">
                <a:effectLst>
                  <a:outerShdw blurRad="23876" dist="23876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t>Using OpenSCAD to design the actual gears, linkages and connectors</a:t>
            </a:r>
          </a:p>
          <a:p>
            <a:pPr marL="417830" indent="-417830" defTabSz="549148">
              <a:spcBef>
                <a:spcPts val="3000"/>
              </a:spcBef>
              <a:defRPr sz="3384">
                <a:effectLst>
                  <a:outerShdw blurRad="23876" dist="23876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t>Printing gears, linkages and connectors on Form 2 printer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/>
          </p:cNvSpPr>
          <p:nvPr>
            <p:ph type="ctrTitle"/>
          </p:nvPr>
        </p:nvSpPr>
        <p:spPr>
          <a:xfrm>
            <a:off x="901700" y="0"/>
            <a:ext cx="11201400" cy="1714500"/>
          </a:xfrm>
          <a:prstGeom prst="rect">
            <a:avLst/>
          </a:prstGeom>
        </p:spPr>
        <p:txBody>
          <a:bodyPr/>
          <a:lstStyle/>
          <a:p>
            <a:r>
              <a:t>our inspiration</a:t>
            </a:r>
          </a:p>
        </p:txBody>
      </p:sp>
      <p:pic>
        <p:nvPicPr>
          <p:cNvPr id="129" name="Screen Shot 2016-11-17 at 10.18.40 PM.png"/>
          <p:cNvPicPr>
            <a:picLocks noChangeAspect="1"/>
          </p:cNvPicPr>
          <p:nvPr/>
        </p:nvPicPr>
        <p:blipFill>
          <a:blip r:embed="rId2">
            <a:extLst/>
          </a:blip>
          <a:srcRect l="5919" t="6363" r="4053" b="7655"/>
          <a:stretch>
            <a:fillRect/>
          </a:stretch>
        </p:blipFill>
        <p:spPr>
          <a:xfrm>
            <a:off x="648493" y="1928614"/>
            <a:ext cx="11707814" cy="69885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Technical Challenges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idx="1"/>
          </p:nvPr>
        </p:nvSpPr>
        <p:spPr>
          <a:xfrm>
            <a:off x="901700" y="2311400"/>
            <a:ext cx="11201400" cy="6327627"/>
          </a:xfrm>
          <a:prstGeom prst="rect">
            <a:avLst/>
          </a:prstGeom>
        </p:spPr>
        <p:txBody>
          <a:bodyPr anchor="t"/>
          <a:lstStyle/>
          <a:p>
            <a:pPr marL="368934" indent="-368934" defTabSz="484886">
              <a:spcBef>
                <a:spcPts val="2600"/>
              </a:spcBef>
              <a:defRPr sz="2988">
                <a:effectLst>
                  <a:outerShdw blurRad="21082" dist="21082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rPr dirty="0"/>
              <a:t>Drawing tracing particles on a moving turntable in MATLAB so we can see the pattern we are drawing with our current set-up</a:t>
            </a:r>
            <a:r>
              <a:rPr lang="en-US" dirty="0"/>
              <a:t>.</a:t>
            </a:r>
            <a:endParaRPr dirty="0"/>
          </a:p>
          <a:p>
            <a:pPr marL="368934" indent="-368934" defTabSz="484886">
              <a:spcBef>
                <a:spcPts val="2600"/>
              </a:spcBef>
              <a:defRPr sz="2988">
                <a:effectLst>
                  <a:outerShdw blurRad="21082" dist="21082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rPr dirty="0"/>
              <a:t>Determining reasonable size</a:t>
            </a:r>
            <a:r>
              <a:rPr lang="en-US" dirty="0"/>
              <a:t> for</a:t>
            </a:r>
            <a:r>
              <a:rPr dirty="0"/>
              <a:t> all the parts to both prevent breakage and not waste resources</a:t>
            </a:r>
            <a:r>
              <a:rPr lang="en-US" dirty="0"/>
              <a:t>.</a:t>
            </a:r>
            <a:endParaRPr dirty="0"/>
          </a:p>
          <a:p>
            <a:pPr marL="737869" lvl="1" indent="-368934" defTabSz="484886">
              <a:spcBef>
                <a:spcPts val="2600"/>
              </a:spcBef>
              <a:defRPr sz="2988">
                <a:effectLst>
                  <a:outerShdw blurRad="21082" dist="21082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rPr dirty="0"/>
              <a:t>Making sure they do not have to be resized in </a:t>
            </a:r>
            <a:r>
              <a:rPr dirty="0" err="1"/>
              <a:t>FormLabs</a:t>
            </a:r>
            <a:r>
              <a:rPr dirty="0"/>
              <a:t> software, as that would alter parts like the pen holder where they would no longer fit</a:t>
            </a:r>
            <a:r>
              <a:rPr lang="en-US" dirty="0"/>
              <a:t>.</a:t>
            </a:r>
            <a:endParaRPr dirty="0"/>
          </a:p>
          <a:p>
            <a:pPr marL="368934" indent="-368934" defTabSz="484886">
              <a:spcBef>
                <a:spcPts val="2600"/>
              </a:spcBef>
              <a:defRPr sz="2988">
                <a:effectLst>
                  <a:outerShdw blurRad="21082" dist="21082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rPr dirty="0"/>
              <a:t>Making the board reconfigurable so the user can draw more than just one pattern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we have done so far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idx="1"/>
          </p:nvPr>
        </p:nvSpPr>
        <p:spPr>
          <a:xfrm>
            <a:off x="901700" y="2311400"/>
            <a:ext cx="11201400" cy="5969000"/>
          </a:xfrm>
          <a:prstGeom prst="rect">
            <a:avLst/>
          </a:prstGeom>
        </p:spPr>
        <p:txBody>
          <a:bodyPr anchor="t"/>
          <a:lstStyle/>
          <a:p>
            <a:r>
              <a:rPr dirty="0"/>
              <a:t>Created the necessary moving gears and linkages in MATLAB and can trace the final drawing</a:t>
            </a:r>
            <a:r>
              <a:rPr lang="en-US" dirty="0"/>
              <a:t>.</a:t>
            </a:r>
            <a:endParaRPr dirty="0"/>
          </a:p>
        </p:txBody>
      </p:sp>
      <p:pic>
        <p:nvPicPr>
          <p:cNvPr id="4" name="output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extLst/>
          </a:blip>
          <a:stretch>
            <a:fillRect/>
          </a:stretch>
        </p:blipFill>
        <p:spPr>
          <a:xfrm>
            <a:off x="2438399" y="4025900"/>
            <a:ext cx="8216349" cy="50813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we have done so far</a:t>
            </a:r>
          </a:p>
        </p:txBody>
      </p:sp>
      <p:sp>
        <p:nvSpPr>
          <p:cNvPr id="135" name="Shape 135"/>
          <p:cNvSpPr>
            <a:spLocks noGrp="1"/>
          </p:cNvSpPr>
          <p:nvPr>
            <p:ph type="body" idx="1"/>
          </p:nvPr>
        </p:nvSpPr>
        <p:spPr>
          <a:xfrm>
            <a:off x="901700" y="2311400"/>
            <a:ext cx="11201400" cy="5969000"/>
          </a:xfrm>
          <a:prstGeom prst="rect">
            <a:avLst/>
          </a:prstGeom>
        </p:spPr>
        <p:txBody>
          <a:bodyPr anchor="t"/>
          <a:lstStyle/>
          <a:p>
            <a:r>
              <a:rPr lang="en-US" dirty="0"/>
              <a:t>Began drawing the different pieces in </a:t>
            </a:r>
            <a:r>
              <a:rPr lang="en-US" dirty="0" err="1"/>
              <a:t>OpenSCAD</a:t>
            </a:r>
            <a:r>
              <a:rPr lang="en-US" dirty="0"/>
              <a:t> using a public domain parametric </a:t>
            </a:r>
            <a:r>
              <a:rPr lang="en-US" dirty="0" err="1"/>
              <a:t>OpenSCAD</a:t>
            </a:r>
            <a:r>
              <a:rPr lang="en-US" dirty="0"/>
              <a:t> script for generating parameterized gears.</a:t>
            </a:r>
          </a:p>
        </p:txBody>
      </p:sp>
      <p:pic>
        <p:nvPicPr>
          <p:cNvPr id="5" name="Screen Shot 2016-11-21 at 10.36.54 A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858247" y="4735634"/>
            <a:ext cx="4592961" cy="3871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Screen Shot 2016-11-21 at 10.33.20 A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63758" y="4735636"/>
            <a:ext cx="4819374" cy="387185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28591278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we still need to do</a:t>
            </a:r>
          </a:p>
        </p:txBody>
      </p:sp>
      <p:sp>
        <p:nvSpPr>
          <p:cNvPr id="143" name="Shape 143"/>
          <p:cNvSpPr>
            <a:spLocks noGrp="1"/>
          </p:cNvSpPr>
          <p:nvPr>
            <p:ph type="body" idx="1"/>
          </p:nvPr>
        </p:nvSpPr>
        <p:spPr>
          <a:xfrm>
            <a:off x="901700" y="2311399"/>
            <a:ext cx="11201400" cy="6267848"/>
          </a:xfrm>
          <a:prstGeom prst="rect">
            <a:avLst/>
          </a:prstGeom>
        </p:spPr>
        <p:txBody>
          <a:bodyPr anchor="t"/>
          <a:lstStyle/>
          <a:p>
            <a:pPr marL="435609" indent="-435609" defTabSz="572516">
              <a:spcBef>
                <a:spcPts val="3100"/>
              </a:spcBef>
              <a:defRPr sz="3528">
                <a:effectLst>
                  <a:outerShdw blurRad="24892" dist="24892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t>Create different configurations for the gears to draw different pictures</a:t>
            </a:r>
          </a:p>
          <a:p>
            <a:pPr marL="435609" indent="-435609" defTabSz="572516">
              <a:spcBef>
                <a:spcPts val="3100"/>
              </a:spcBef>
              <a:defRPr sz="3528">
                <a:effectLst>
                  <a:outerShdw blurRad="24892" dist="24892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t>Draw slider and straight linkages in OpenSCAD</a:t>
            </a:r>
          </a:p>
          <a:p>
            <a:pPr marL="435609" indent="-435609" defTabSz="572516">
              <a:spcBef>
                <a:spcPts val="3100"/>
              </a:spcBef>
              <a:defRPr sz="3528">
                <a:effectLst>
                  <a:outerShdw blurRad="24892" dist="24892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t>Determine the scale between OpenSCAD drawings and what will print on FormLabs printer</a:t>
            </a:r>
          </a:p>
          <a:p>
            <a:pPr marL="435609" indent="-435609" defTabSz="572516">
              <a:spcBef>
                <a:spcPts val="3100"/>
              </a:spcBef>
              <a:defRPr sz="3528">
                <a:effectLst>
                  <a:outerShdw blurRad="24892" dist="24892" dir="5520000" rotWithShape="0">
                    <a:srgbClr val="FFFFFF">
                      <a:alpha val="71999"/>
                    </a:srgbClr>
                  </a:outerShdw>
                </a:effectLst>
              </a:defRPr>
            </a:pPr>
            <a:r>
              <a:t>Take measurements for pen and pegs to plug into OpenSCAD drawings; or print our own pegs on each piece</a:t>
            </a:r>
          </a:p>
        </p:txBody>
      </p:sp>
    </p:spTree>
  </p:cSld>
  <p:clrMapOvr>
    <a:masterClrMapping/>
  </p:clrMapOvr>
  <p:transition spd="slow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resources</a:t>
            </a:r>
          </a:p>
        </p:txBody>
      </p:sp>
      <p:sp>
        <p:nvSpPr>
          <p:cNvPr id="146" name="Shape 146"/>
          <p:cNvSpPr>
            <a:spLocks noGrp="1"/>
          </p:cNvSpPr>
          <p:nvPr>
            <p:ph type="body" idx="1"/>
          </p:nvPr>
        </p:nvSpPr>
        <p:spPr>
          <a:xfrm>
            <a:off x="901700" y="2311400"/>
            <a:ext cx="11201400" cy="5969000"/>
          </a:xfrm>
          <a:prstGeom prst="rect">
            <a:avLst/>
          </a:prstGeom>
        </p:spPr>
        <p:txBody>
          <a:bodyPr anchor="t"/>
          <a:lstStyle/>
          <a:p>
            <a:r>
              <a:t>Public Domain Involute Parameterized Gears</a:t>
            </a:r>
            <a:br/>
            <a:r>
              <a:rPr u="sng">
                <a:hlinkClick r:id="rId2"/>
              </a:rPr>
              <a:t>http://www.thingiverse.com/thing:5505</a:t>
            </a:r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5">
  <a:themeElements>
    <a:clrScheme name="New_Template5">
      <a:dk1>
        <a:srgbClr val="5E524C"/>
      </a:dk1>
      <a:lt1>
        <a:srgbClr val="12455E"/>
      </a:lt1>
      <a:dk2>
        <a:srgbClr val="615E5A"/>
      </a:dk2>
      <a:lt2>
        <a:srgbClr val="C8C1B8"/>
      </a:lt2>
      <a:accent1>
        <a:srgbClr val="899DBD"/>
      </a:accent1>
      <a:accent2>
        <a:srgbClr val="74A198"/>
      </a:accent2>
      <a:accent3>
        <a:srgbClr val="8A9759"/>
      </a:accent3>
      <a:accent4>
        <a:srgbClr val="CBA466"/>
      </a:accent4>
      <a:accent5>
        <a:srgbClr val="BB7B3F"/>
      </a:accent5>
      <a:accent6>
        <a:srgbClr val="BA6C5B"/>
      </a:accent6>
      <a:hlink>
        <a:srgbClr val="0000FF"/>
      </a:hlink>
      <a:folHlink>
        <a:srgbClr val="FF00FF"/>
      </a:folHlink>
    </a:clrScheme>
    <a:fontScheme name="New_Template5">
      <a:majorFont>
        <a:latin typeface="Avenir Next"/>
        <a:ea typeface="Avenir Next"/>
        <a:cs typeface="Avenir Next"/>
      </a:majorFont>
      <a:minorFont>
        <a:latin typeface="Avenir Next Medium"/>
        <a:ea typeface="Avenir Next Medium"/>
        <a:cs typeface="Avenir Next Medium"/>
      </a:minorFont>
    </a:fontScheme>
    <a:fmtScheme name="New_Template5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760000" rotWithShape="0">
            <a:srgbClr val="FFFFFF">
              <a:alpha val="3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E3B39"/>
            </a:solidFill>
            <a:effectLst>
              <a:outerShdw blurRad="25400" dist="12700" dir="4920000" rotWithShape="0">
                <a:srgbClr val="FFFFFF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575451">
              <a:alpha val="90000"/>
            </a:srgbClr>
          </a:solidFill>
          <a:prstDash val="solid"/>
          <a:miter lim="400000"/>
        </a:ln>
        <a:effectLst>
          <a:outerShdw blurRad="25400" dist="25400" dir="5520000" rotWithShape="0">
            <a:srgbClr val="FFFFFF">
              <a:alpha val="72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1" u="none" strike="noStrike" cap="none" spc="0" normalizeH="0" baseline="0">
            <a:ln>
              <a:noFill/>
            </a:ln>
            <a:solidFill>
              <a:srgbClr val="5E524C"/>
            </a:solidFill>
            <a:effectLst>
              <a:outerShdw blurRad="25400" dist="25400" dir="5520000" rotWithShape="0">
                <a:srgbClr val="FFFFFF">
                  <a:alpha val="71999"/>
                </a:srgbClr>
              </a:outerShdw>
            </a:effectLst>
            <a:uFillTx/>
            <a:latin typeface="+mn-lt"/>
            <a:ea typeface="+mn-ea"/>
            <a:cs typeface="+mn-cs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5">
  <a:themeElements>
    <a:clrScheme name="New_Template5">
      <a:dk1>
        <a:srgbClr val="000000"/>
      </a:dk1>
      <a:lt1>
        <a:srgbClr val="FFFFFF"/>
      </a:lt1>
      <a:dk2>
        <a:srgbClr val="615E5A"/>
      </a:dk2>
      <a:lt2>
        <a:srgbClr val="C8C1B8"/>
      </a:lt2>
      <a:accent1>
        <a:srgbClr val="899DBD"/>
      </a:accent1>
      <a:accent2>
        <a:srgbClr val="74A198"/>
      </a:accent2>
      <a:accent3>
        <a:srgbClr val="8A9759"/>
      </a:accent3>
      <a:accent4>
        <a:srgbClr val="CBA466"/>
      </a:accent4>
      <a:accent5>
        <a:srgbClr val="BB7B3F"/>
      </a:accent5>
      <a:accent6>
        <a:srgbClr val="BA6C5B"/>
      </a:accent6>
      <a:hlink>
        <a:srgbClr val="0000FF"/>
      </a:hlink>
      <a:folHlink>
        <a:srgbClr val="FF00FF"/>
      </a:folHlink>
    </a:clrScheme>
    <a:fontScheme name="New_Template5">
      <a:majorFont>
        <a:latin typeface="Avenir Next"/>
        <a:ea typeface="Avenir Next"/>
        <a:cs typeface="Avenir Next"/>
      </a:majorFont>
      <a:minorFont>
        <a:latin typeface="Avenir Next Medium"/>
        <a:ea typeface="Avenir Next Medium"/>
        <a:cs typeface="Avenir Next Medium"/>
      </a:minorFont>
    </a:fontScheme>
    <a:fmtScheme name="New_Template5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  <a:effectStyle>
          <a:effectLst>
            <a:outerShdw blurRad="38100" dist="25400" dir="5760000" rotWithShape="0">
              <a:srgbClr val="FFFFFF">
                <a:alpha val="3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760000" rotWithShape="0">
            <a:srgbClr val="FFFFFF">
              <a:alpha val="3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0" i="0" u="none" strike="noStrike" cap="none" spc="0" normalizeH="0" baseline="0">
            <a:ln>
              <a:noFill/>
            </a:ln>
            <a:solidFill>
              <a:srgbClr val="3E3B39"/>
            </a:solidFill>
            <a:effectLst>
              <a:outerShdw blurRad="25400" dist="12700" dir="4920000" rotWithShape="0">
                <a:srgbClr val="FFFFFF">
                  <a:alpha val="50000"/>
                </a:srgbClr>
              </a:outerShdw>
            </a:effectLst>
            <a:uFillTx/>
            <a:latin typeface="+mn-lt"/>
            <a:ea typeface="+mn-ea"/>
            <a:cs typeface="+mn-cs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575451">
              <a:alpha val="90000"/>
            </a:srgbClr>
          </a:solidFill>
          <a:prstDash val="solid"/>
          <a:miter lim="400000"/>
        </a:ln>
        <a:effectLst>
          <a:outerShdw blurRad="25400" dist="25400" dir="5520000" rotWithShape="0">
            <a:srgbClr val="FFFFFF">
              <a:alpha val="72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1" u="none" strike="noStrike" cap="none" spc="0" normalizeH="0" baseline="0">
            <a:ln>
              <a:noFill/>
            </a:ln>
            <a:solidFill>
              <a:srgbClr val="5E524C"/>
            </a:solidFill>
            <a:effectLst>
              <a:outerShdw blurRad="25400" dist="25400" dir="5520000" rotWithShape="0">
                <a:srgbClr val="FFFFFF">
                  <a:alpha val="71999"/>
                </a:srgbClr>
              </a:outerShdw>
            </a:effectLst>
            <a:uFillTx/>
            <a:latin typeface="+mn-lt"/>
            <a:ea typeface="+mn-ea"/>
            <a:cs typeface="+mn-cs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242</Words>
  <Application>Microsoft Office PowerPoint</Application>
  <PresentationFormat>Custom</PresentationFormat>
  <Paragraphs>24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Avenir Next</vt:lpstr>
      <vt:lpstr>Avenir Next Demi Bold</vt:lpstr>
      <vt:lpstr>Avenir Next Medium</vt:lpstr>
      <vt:lpstr>Helvetica Neue</vt:lpstr>
      <vt:lpstr>New_Template5</vt:lpstr>
      <vt:lpstr>Spirograph machine</vt:lpstr>
      <vt:lpstr>Our project</vt:lpstr>
      <vt:lpstr>our inspiration</vt:lpstr>
      <vt:lpstr>Technical Challenges</vt:lpstr>
      <vt:lpstr>What we have done so far</vt:lpstr>
      <vt:lpstr>What we have done so far</vt:lpstr>
      <vt:lpstr>what we still need to do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Spirograph machine</dc:title>
  <cp:lastModifiedBy>margaret baxter</cp:lastModifiedBy>
  <cp:revision>3</cp:revision>
  <dcterms:modified xsi:type="dcterms:W3CDTF">2016-11-21T19:11:52Z</dcterms:modified>
</cp:coreProperties>
</file>